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0">
                <a:solidFill>
                  <a:srgbClr val="FFFFFF"/>
                </a:solidFill>
              </a:defRPr>
            </a:pPr>
            <a:r>
              <a:t>Cost of Living Comparison</a:t>
            </a:r>
          </a:p>
          <a:p>
            <a:pPr algn="ctr">
              <a:spcBef>
                <a:spcPts val="2000"/>
              </a:spcBef>
              <a:defRPr sz="2400">
                <a:solidFill>
                  <a:srgbClr val="B4B4B4"/>
                </a:solidFill>
              </a:defRPr>
            </a:pPr>
            <a:r>
              <a:t>Topeka, Kansas and Tegucigalpa, Honduras</a:t>
            </a:r>
            <a:br/>
            <a:r>
              <a:t>February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0">
                <a:solidFill>
                  <a:srgbClr val="FFFFFF"/>
                </a:solidFill>
              </a:defRPr>
            </a:pPr>
            <a:r>
              <a:t>Purchasing Power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A worker in Topeka can afford ~4.4 city-center apartments on average salary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A worker in Tegucigalpa can afford ~1.1 city-center apartments on average salary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Housing consumes 88% of income in Tegucigalpa vs. 23% in Topeka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Lower prices do not equal greater affordability when measured against local wages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65760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This is critical context for understanding the economic reality in each location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0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Tegucigalpa offers lower absolute costs across most categories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Housing, food, and dining are significantly less expensive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However, average incomes are 6.6x lower than in Topeka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Purchasing power reveals different economic realities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65760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Both cities offer distinct qualities of life shaped by culture and community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0">
                <a:solidFill>
                  <a:srgbClr val="FFFFFF"/>
                </a:solidFill>
              </a:defRPr>
            </a:pPr>
            <a:r>
              <a:t>Data 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Numbeo Cost of Living Index (January-February 2026)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XE Currency Exchange Rates (February 2026)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All figures are estimates based on crowdsourced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Prepared for Topeka Bible Church Honduras Mission Team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Key Metrics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286000"/>
            <a:ext cx="3200400" cy="22860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560320"/>
            <a:ext cx="3200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>
                <a:solidFill>
                  <a:srgbClr val="1A2A3A"/>
                </a:solidFill>
              </a:defRPr>
            </a:pPr>
            <a:r>
              <a:t>63%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66160"/>
            <a:ext cx="3200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34155"/>
                </a:solidFill>
              </a:defRPr>
            </a:pPr>
            <a:r>
              <a:t>Lower overall cost</a:t>
            </a:r>
            <a:br/>
            <a:r>
              <a:t>in Tegucigalpa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0" y="2286000"/>
            <a:ext cx="3200400" cy="22860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0" y="2560320"/>
            <a:ext cx="3200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>
                <a:solidFill>
                  <a:srgbClr val="1A2A3A"/>
                </a:solidFill>
              </a:defRPr>
            </a:pPr>
            <a:r>
              <a:t>$3,435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3566160"/>
            <a:ext cx="3200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34155"/>
                </a:solidFill>
              </a:defRPr>
            </a:pPr>
            <a:r>
              <a:t>Avg. monthly salary</a:t>
            </a:r>
            <a:br/>
            <a:r>
              <a:t>Topeka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72400" y="2286000"/>
            <a:ext cx="3200400" cy="22860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0" y="2560320"/>
            <a:ext cx="3200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>
                <a:solidFill>
                  <a:srgbClr val="1A2A3A"/>
                </a:solidFill>
              </a:defRPr>
            </a:pPr>
            <a:r>
              <a:t>$516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0" y="3566160"/>
            <a:ext cx="3200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34155"/>
                </a:solidFill>
              </a:defRPr>
            </a:pPr>
            <a:r>
              <a:t>Avg. monthly salary</a:t>
            </a:r>
            <a:br/>
            <a:r>
              <a:t>Tegucigalpa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0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This analysis compares the cost of living between Topeka, Kansas and Tegucigalpa, Honduras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While both cities serve as regional centers, significant economic differences shape daily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Tegucigalpa costs are lower in absolute terms across most categories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However, purchasing power differs substantially due to income disparities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65760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4155"/>
                </a:solidFill>
              </a:defRPr>
            </a:pPr>
            <a:r>
              <a:t>• Exchange rate: 1 USD = 26.46 HNL (Honduran Lempiras)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Housing Costs (Monthly Rent)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1 Bedroom Apartment (City Center)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-41%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1 Bedroom Apartment (Outside Center)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$858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$378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-56%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3 Bedroom Apartment (City Center)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$1,283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$1,180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-8%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3 Bedroom Apartment (Outside Center)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$1,685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-59%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Food and Groceries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Milk (1 liter)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$0.87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DC2626"/>
                          </a:solidFill>
                        </a:defRPr>
                      </a:pPr>
                      <a:r>
                        <a:t>+60%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Bread (1 lb loaf)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$2.83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-43%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Rice (1 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$0.59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-39%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Eggs (dozen)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$3.87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-48%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Chicken (1 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$4.44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$2.08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-53%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Beef (1 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$6.18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$3.76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-39%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Tomatoes (1 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$0.68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-64%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Dining Out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Inexpensive Restaurant Meal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$5.67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-62%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Mid-Range Restaurant (2 people)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$53.00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$33.55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-37%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Fast Food Combo Meal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$7.78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-22%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Transportation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Gasoline (1 liter)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DC2626"/>
                          </a:solidFill>
                        </a:defRPr>
                      </a:pPr>
                      <a:r>
                        <a:t>+32%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Local Transit (one-way)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$4.50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-66%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Taxi (1 mile)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$4.87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DC2626"/>
                          </a:solidFill>
                        </a:defRPr>
                      </a:pPr>
                      <a:r>
                        <a:t>+95%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New Compact Car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$24,000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$18,896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-21%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Utilities and Services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Basic Utilities (monthly)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-36%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Mobile Plan (10GB+ data)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-78%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Broadband Internet (60 Mbps+)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059669"/>
                          </a:solidFill>
                        </a:defRPr>
                      </a:pPr>
                      <a:r>
                        <a:t>-24%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Income and Purchasing Power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47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194560"/>
                <a:gridCol w="2560320"/>
                <a:gridCol w="1920240"/>
              </a:tblGrid>
              <a:tr h="502920"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Item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Topeka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Tegucigalpa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t>Diff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Average Monthly Net 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$3,435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$516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—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Mortgage Interest Rate (20-year)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6.25%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12.00%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—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Housing as % of Average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2563EB"/>
                          </a:solidFill>
                        </a:defRPr>
                      </a:pPr>
                      <a:r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 b="1">
                          <a:solidFill>
                            <a:srgbClr val="059669"/>
                          </a:solidFill>
                        </a:defRPr>
                      </a:pPr>
                      <a:r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defRPr sz="1400">
                          <a:solidFill>
                            <a:srgbClr val="334155"/>
                          </a:solidFill>
                        </a:defRPr>
                      </a:pPr>
                      <a:r>
                        <a:t>—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